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1" r:id="rId3"/>
    <p:sldId id="273" r:id="rId4"/>
    <p:sldId id="272" r:id="rId5"/>
    <p:sldId id="259" r:id="rId6"/>
    <p:sldId id="260" r:id="rId7"/>
    <p:sldId id="261" r:id="rId8"/>
    <p:sldId id="266" r:id="rId9"/>
    <p:sldId id="269" r:id="rId10"/>
    <p:sldId id="270" r:id="rId11"/>
    <p:sldId id="267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17BB-5CF5-4690-8795-4425AF0188FC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71337-6D1E-4750-8C84-8CA3DFDE84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3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34903-E435-4AFA-A96E-4C6D0601207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277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34903-E435-4AFA-A96E-4C6D0601207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593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34903-E435-4AFA-A96E-4C6D0601207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93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34903-E435-4AFA-A96E-4C6D0601207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791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34903-E435-4AFA-A96E-4C6D0601207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321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34903-E435-4AFA-A96E-4C6D0601207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40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17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6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8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31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2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60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1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5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1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8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3D4AD-8BA7-4CC0-827F-BCE71F5578E0}" type="datetimeFigureOut">
              <a:rPr lang="pt-BR" smtClean="0"/>
              <a:t>09/10/2024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E691C-A9E3-448E-BD7E-1A075418D33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92" y="0"/>
            <a:ext cx="7360508" cy="13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3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4.mp4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03493" y="2204865"/>
            <a:ext cx="7772400" cy="1298575"/>
          </a:xfrm>
        </p:spPr>
        <p:txBody>
          <a:bodyPr>
            <a:normAutofit fontScale="90000"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Relato da utilização da plataforma App Inventor como ferramenta de ensino de lógica de programação para iniciantes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27428" y="3861048"/>
            <a:ext cx="6468972" cy="432048"/>
          </a:xfrm>
        </p:spPr>
        <p:txBody>
          <a:bodyPr>
            <a:normAutofit/>
          </a:bodyPr>
          <a:lstStyle/>
          <a:p>
            <a:pPr algn="r"/>
            <a:r>
              <a:rPr lang="pt-BR" dirty="0">
                <a:latin typeface="Arial" pitchFamily="34" charset="0"/>
                <a:cs typeface="Arial" pitchFamily="34" charset="0"/>
              </a:rPr>
              <a:t>Lucas Ribeiro e Wesley Bernardes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2423592" y="4797152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1" dirty="0"/>
              <a:t>Realização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50" y="5417348"/>
            <a:ext cx="1296000" cy="1296000"/>
          </a:xfrm>
          <a:prstGeom prst="rect">
            <a:avLst/>
          </a:prstGeom>
        </p:spPr>
      </p:pic>
      <p:pic>
        <p:nvPicPr>
          <p:cNvPr id="4" name="Picture 2" descr="C:\Users\00001611\Desktop\logo_fep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35" y="5482794"/>
            <a:ext cx="1093221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7329656" y="476299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1" dirty="0"/>
              <a:t>Apoio</a:t>
            </a:r>
          </a:p>
        </p:txBody>
      </p:sp>
      <p:pic>
        <p:nvPicPr>
          <p:cNvPr id="9" name="Picture 2" descr="C:\Users\00001611\Desktop\fape.origin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883" y="5417348"/>
            <a:ext cx="132837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222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 dirty="0">
              <a:solidFill>
                <a:srgbClr val="000099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91700" y="1340769"/>
            <a:ext cx="8424780" cy="50264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Aplicativos desenvolvidos</a:t>
            </a:r>
          </a:p>
        </p:txBody>
      </p:sp>
      <p:pic>
        <p:nvPicPr>
          <p:cNvPr id="6" name="screenrecorder-2022-10-05-20-29-20-570_T0DKRdrl">
            <a:hlinkClick r:id="" action="ppaction://media"/>
            <a:extLst>
              <a:ext uri="{FF2B5EF4-FFF2-40B4-BE49-F238E27FC236}">
                <a16:creationId xmlns:a16="http://schemas.microsoft.com/office/drawing/2014/main" id="{1FE68E40-67CF-7F98-4FA3-8EE6760777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9191" y="2217319"/>
            <a:ext cx="2389797" cy="43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 dirty="0">
              <a:solidFill>
                <a:srgbClr val="000099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91700" y="1340769"/>
            <a:ext cx="8424780" cy="50264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 do questionário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920DF57-C851-C089-66B4-BDE9E3E79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"/>
          <a:stretch/>
        </p:blipFill>
        <p:spPr>
          <a:xfrm>
            <a:off x="2769103" y="2213048"/>
            <a:ext cx="6653793" cy="398641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682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200" y="1340769"/>
            <a:ext cx="8435280" cy="47133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Discussão</a:t>
            </a:r>
          </a:p>
          <a:p>
            <a:pPr marL="0" indent="0" algn="ctr">
              <a:buNone/>
            </a:pPr>
            <a:r>
              <a:rPr lang="pt-B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>
                <a:latin typeface="Arial" pitchFamily="34" charset="0"/>
                <a:cs typeface="Arial" pitchFamily="34" charset="0"/>
              </a:rPr>
              <a:t> Diante a pesquisa, o App Inventor apresenta melhor desempenho em relação as plataformas concorrentes, no que se refere ao aprendizado de lógica de programação, visto que há uma quantidade significativa </a:t>
            </a:r>
            <a:r>
              <a:rPr lang="pt-BR">
                <a:latin typeface="Arial" pitchFamily="34" charset="0"/>
                <a:cs typeface="Arial" pitchFamily="34" charset="0"/>
              </a:rPr>
              <a:t>de estudos </a:t>
            </a:r>
            <a:r>
              <a:rPr lang="pt-BR" dirty="0">
                <a:latin typeface="Arial" pitchFamily="34" charset="0"/>
                <a:cs typeface="Arial" pitchFamily="34" charset="0"/>
              </a:rPr>
              <a:t>disponíveis na literatura investigando sua efetividade.</a:t>
            </a:r>
          </a:p>
        </p:txBody>
      </p:sp>
    </p:spTree>
    <p:extLst>
      <p:ext uri="{BB962C8B-B14F-4D97-AF65-F5344CB8AC3E}">
        <p14:creationId xmlns:p14="http://schemas.microsoft.com/office/powerpoint/2010/main" val="69763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 dirty="0">
              <a:solidFill>
                <a:srgbClr val="000099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958838" y="1916833"/>
            <a:ext cx="83136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Visto isso, foi possível demonstrar que o App Inventor possibilita maior facilidade durante o  aprendizado.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Como as tecnologias evoluem, os ambientes escolares também devem evoluir, assim, contribuindo com a inovação do ensino.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Nossa experiência ao utilizar a plataforma.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200" y="1340768"/>
            <a:ext cx="8229600" cy="648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84089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93150" y="1700809"/>
            <a:ext cx="8229600" cy="720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958838" y="2060848"/>
            <a:ext cx="8263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Gómez, L. A, e Souza, A. C. (2013). Criando aplicativos </a:t>
            </a:r>
            <a:r>
              <a:rPr lang="pt-BR" sz="2800" dirty="0" err="1">
                <a:latin typeface="Arial" pitchFamily="34" charset="0"/>
                <a:cs typeface="Arial" pitchFamily="34" charset="0"/>
              </a:rPr>
              <a:t>android</a:t>
            </a:r>
            <a:r>
              <a:rPr lang="pt-BR" sz="2800" dirty="0">
                <a:latin typeface="Arial" pitchFamily="34" charset="0"/>
                <a:cs typeface="Arial" pitchFamily="34" charset="0"/>
              </a:rPr>
              <a:t> no MIT App Inventor.</a:t>
            </a:r>
          </a:p>
          <a:p>
            <a:pPr marL="457200" indent="-457200">
              <a:buFontTx/>
              <a:buChar char="-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Porto, F. (2012). Aplicações mobile: definições, história e previsões.</a:t>
            </a:r>
          </a:p>
          <a:p>
            <a:pPr marL="457200" indent="-457200">
              <a:buFontTx/>
              <a:buChar char="-"/>
            </a:pPr>
            <a:r>
              <a:rPr lang="pt-BR" sz="2800" b="0" i="0" dirty="0">
                <a:effectLst/>
                <a:latin typeface="Arial" panose="020B0604020202020204" pitchFamily="34" charset="0"/>
              </a:rPr>
              <a:t>Oliveira Júnior, E. J. d. (2017). Plataforma de suporte às ferramentas de aprendizagem</a:t>
            </a:r>
            <a:br>
              <a:rPr lang="pt-BR" sz="2800" dirty="0"/>
            </a:br>
            <a:r>
              <a:rPr lang="pt-BR" sz="2800" b="0" i="0" dirty="0">
                <a:effectLst/>
                <a:latin typeface="Arial" panose="020B0604020202020204" pitchFamily="34" charset="0"/>
              </a:rPr>
              <a:t>para o ensino de lógica de programação na educação básica.</a:t>
            </a:r>
            <a:endParaRPr lang="pt-BR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54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39142" y="1379525"/>
            <a:ext cx="8229600" cy="4925144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/>
              <a:t>Agradecimentos</a:t>
            </a:r>
          </a:p>
          <a:p>
            <a:pPr marL="0" indent="0" algn="ctr">
              <a:buNone/>
            </a:pPr>
            <a:endParaRPr lang="pt-BR" b="1" dirty="0"/>
          </a:p>
        </p:txBody>
      </p:sp>
      <p:pic>
        <p:nvPicPr>
          <p:cNvPr id="1027" name="Picture 3" descr="C:\Users\00001611\Desktop\logo_fep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22" y="2790778"/>
            <a:ext cx="1057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26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75520" y="1412776"/>
            <a:ext cx="8712968" cy="4570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Introdução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>
                <a:latin typeface="Arial" pitchFamily="34" charset="0"/>
                <a:cs typeface="Arial" pitchFamily="34" charset="0"/>
              </a:rPr>
              <a:t> Dificuldade na aprendizagem dos conceitos de lógica de programação por parte dos alunos</a:t>
            </a:r>
            <a:r>
              <a:rPr lang="pt-BR" sz="30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dirty="0">
                <a:latin typeface="Arial" pitchFamily="34" charset="0"/>
                <a:cs typeface="Arial" pitchFamily="34" charset="0"/>
              </a:rPr>
              <a:t>As novas formas de se aprender a lógica de programação e como diferentes ferramentas auxiliam os iniciantes em programação.</a:t>
            </a:r>
            <a:endParaRPr lang="pt-BR" sz="3000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dirty="0">
                <a:latin typeface="Arial" pitchFamily="34" charset="0"/>
                <a:cs typeface="Arial" pitchFamily="34" charset="0"/>
              </a:rPr>
              <a:t>A plataforma App Inventor</a:t>
            </a:r>
            <a:r>
              <a:rPr lang="pt-BR" sz="3000" dirty="0">
                <a:latin typeface="Arial" pitchFamily="34" charset="0"/>
                <a:cs typeface="Arial" pitchFamily="34" charset="0"/>
              </a:rPr>
              <a:t>.</a:t>
            </a:r>
            <a:endParaRPr lang="pt-BR" sz="3000" dirty="0"/>
          </a:p>
          <a:p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3001441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75520" y="1412776"/>
            <a:ext cx="8712968" cy="4570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Introdução</a:t>
            </a:r>
          </a:p>
          <a:p>
            <a:pPr marL="0" indent="0" algn="just">
              <a:buNone/>
            </a:pP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74D4E2-B23D-B547-352F-EFA258A0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2022085"/>
            <a:ext cx="9327501" cy="44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4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75520" y="1412776"/>
            <a:ext cx="8712968" cy="45700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Introdução</a:t>
            </a:r>
          </a:p>
          <a:p>
            <a:pPr marL="0" indent="0" algn="just">
              <a:buNone/>
            </a:pPr>
            <a:endParaRPr lang="pt-B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5EACD1-DD65-C920-E7DD-EC263E3A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92" y="1977870"/>
            <a:ext cx="9645536" cy="462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1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 dirty="0">
              <a:solidFill>
                <a:srgbClr val="000099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200" y="1340769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Objetivos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35560" y="2204864"/>
            <a:ext cx="80871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Apresentar como o App Inventor auxilia os iniciantes na programação a desenvolver aplicativos funcionais para dispositivos móveis.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935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81200" y="1340769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Material e Métodos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16324" y="1988840"/>
            <a:ext cx="82281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Leitura de artigos científicos, dissertações e livros, para embasamento teórico.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Desenvolvimento de aplicativos móveis utilizando o App Inventor.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Pesquisa qualitativa via questionário virtual.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F0F9AD-E9EE-4E40-99DE-D353DCAC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45" y="4550700"/>
            <a:ext cx="3014024" cy="154306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F80C40D-6989-400B-A3F0-BA68F87A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83" y="4745698"/>
            <a:ext cx="3475214" cy="11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 dirty="0">
              <a:solidFill>
                <a:srgbClr val="000099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91700" y="1340769"/>
            <a:ext cx="8424780" cy="50264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  <a:endParaRPr lang="pt-BR" sz="3600" b="1" dirty="0">
              <a:solidFill>
                <a:srgbClr val="0070C0"/>
              </a:solidFill>
            </a:endParaRPr>
          </a:p>
          <a:p>
            <a:pPr algn="just">
              <a:buFont typeface="Wingdings" pitchFamily="2" charset="2"/>
              <a:buChar char="q"/>
            </a:pPr>
            <a:r>
              <a:rPr lang="pt-BR" dirty="0">
                <a:latin typeface="Arial" pitchFamily="34" charset="0"/>
                <a:cs typeface="Arial" pitchFamily="34" charset="0"/>
              </a:rPr>
              <a:t> Aplicativos funcionais para dispositivos móveis desenvolvidos durante as aulas.</a:t>
            </a:r>
          </a:p>
          <a:p>
            <a:pPr algn="just">
              <a:buFont typeface="Wingdings" pitchFamily="2" charset="2"/>
              <a:buChar char="q"/>
            </a:pPr>
            <a:r>
              <a:rPr lang="pt-BR" dirty="0">
                <a:latin typeface="Arial" pitchFamily="34" charset="0"/>
                <a:cs typeface="Arial" pitchFamily="34" charset="0"/>
              </a:rPr>
              <a:t> </a:t>
            </a:r>
            <a:r>
              <a:rPr lang="pt-BR" dirty="0" err="1">
                <a:latin typeface="Arial" pitchFamily="34" charset="0"/>
                <a:cs typeface="Arial" pitchFamily="34" charset="0"/>
              </a:rPr>
              <a:t>Gráficoo</a:t>
            </a:r>
            <a:r>
              <a:rPr lang="pt-BR" dirty="0">
                <a:latin typeface="Arial" pitchFamily="34" charset="0"/>
                <a:cs typeface="Arial" pitchFamily="34" charset="0"/>
              </a:rPr>
              <a:t> para apresentação visual dos resultados obtidos do questionário, com relação ao nível de satisfação dos alunos ao utilizarem a plataforma.</a:t>
            </a:r>
          </a:p>
        </p:txBody>
      </p:sp>
    </p:spTree>
    <p:extLst>
      <p:ext uri="{BB962C8B-B14F-4D97-AF65-F5344CB8AC3E}">
        <p14:creationId xmlns:p14="http://schemas.microsoft.com/office/powerpoint/2010/main" val="481852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 dirty="0">
              <a:solidFill>
                <a:srgbClr val="000099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91700" y="1340769"/>
            <a:ext cx="8424780" cy="50264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 dos aplicativos desenvolvidos</a:t>
            </a:r>
          </a:p>
          <a:p>
            <a:pPr marL="0" indent="0" algn="ctr">
              <a:buNone/>
            </a:pPr>
            <a:endParaRPr lang="pt-BR" sz="3600" b="1" dirty="0">
              <a:solidFill>
                <a:srgbClr val="0070C0"/>
              </a:solidFill>
            </a:endParaRPr>
          </a:p>
        </p:txBody>
      </p:sp>
      <p:pic>
        <p:nvPicPr>
          <p:cNvPr id="5" name="WhatsApp Video 2022-10-05 at 7.29.13 PM">
            <a:hlinkClick r:id="" action="ppaction://media"/>
            <a:extLst>
              <a:ext uri="{FF2B5EF4-FFF2-40B4-BE49-F238E27FC236}">
                <a16:creationId xmlns:a16="http://schemas.microsoft.com/office/drawing/2014/main" id="{BCFF74BF-B3D9-775F-AF27-3A5A6A4B3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1998" y="2235006"/>
            <a:ext cx="2389797" cy="4270639"/>
          </a:xfrm>
          <a:prstGeom prst="rect">
            <a:avLst/>
          </a:prstGeom>
        </p:spPr>
      </p:pic>
      <p:pic>
        <p:nvPicPr>
          <p:cNvPr id="6" name="WhatsApp Video 2022-10-05 at 7.32.09 PM">
            <a:hlinkClick r:id="" action="ppaction://media"/>
            <a:extLst>
              <a:ext uri="{FF2B5EF4-FFF2-40B4-BE49-F238E27FC236}">
                <a16:creationId xmlns:a16="http://schemas.microsoft.com/office/drawing/2014/main" id="{D6E2A49B-0894-AE50-2982-5A3C609BCB1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60207" y="2235007"/>
            <a:ext cx="2389797" cy="42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9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23826"/>
            <a:ext cx="8475414" cy="1648991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70C0"/>
                </a:solidFill>
                <a:latin typeface="Arial Black" pitchFamily="34" charset="0"/>
              </a:rPr>
              <a:t>      </a:t>
            </a:r>
            <a:endParaRPr lang="pt-BR" sz="2400" dirty="0">
              <a:solidFill>
                <a:srgbClr val="000099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 bwMode="hidden">
          <a:xfrm>
            <a:off x="1991700" y="1340769"/>
            <a:ext cx="8424780" cy="50264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 dos aplicativos desenvolvidos</a:t>
            </a:r>
          </a:p>
          <a:p>
            <a:pPr marL="0" indent="0" algn="ctr">
              <a:buNone/>
            </a:pP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WhatsApp Video 2022-10-05 at 7.48.38 PM">
            <a:hlinkClick r:id="" action="ppaction://media"/>
            <a:extLst>
              <a:ext uri="{FF2B5EF4-FFF2-40B4-BE49-F238E27FC236}">
                <a16:creationId xmlns:a16="http://schemas.microsoft.com/office/drawing/2014/main" id="{6177CAC7-96B9-2FD2-17D5-9174C9CF0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71909" y="2245894"/>
            <a:ext cx="2389797" cy="4270639"/>
          </a:xfrm>
          <a:prstGeom prst="rect">
            <a:avLst/>
          </a:prstGeom>
        </p:spPr>
      </p:pic>
      <p:pic>
        <p:nvPicPr>
          <p:cNvPr id="5" name="WhatsApp Video 2022-10-05 at 7.23.24 PM">
            <a:hlinkClick r:id="" action="ppaction://media"/>
            <a:extLst>
              <a:ext uri="{FF2B5EF4-FFF2-40B4-BE49-F238E27FC236}">
                <a16:creationId xmlns:a16="http://schemas.microsoft.com/office/drawing/2014/main" id="{B8D1049B-5B36-A5ED-8CB1-B010015413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30296" y="2245894"/>
            <a:ext cx="2389797" cy="42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2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82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344</Words>
  <Application>Microsoft Office PowerPoint</Application>
  <PresentationFormat>Widescreen</PresentationFormat>
  <Paragraphs>50</Paragraphs>
  <Slides>15</Slides>
  <Notes>6</Notes>
  <HiddenSlides>0</HiddenSlides>
  <MMClips>5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Relato da utilização da plataforma App Inventor como ferramenta de ensino de lógica de programação para iniciantes</vt:lpstr>
      <vt:lpstr>Apresentação do PowerPoint</vt:lpstr>
      <vt:lpstr>Apresentação do PowerPoint</vt:lpstr>
      <vt:lpstr>Apresentação do PowerPoint</vt:lpstr>
      <vt:lpstr>      </vt:lpstr>
      <vt:lpstr>Apresentação do PowerPoint</vt:lpstr>
      <vt:lpstr>      </vt:lpstr>
      <vt:lpstr>      </vt:lpstr>
      <vt:lpstr>      </vt:lpstr>
      <vt:lpstr>      </vt:lpstr>
      <vt:lpstr>      </vt:lpstr>
      <vt:lpstr>      </vt:lpstr>
      <vt:lpstr>      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Trabalho</dc:title>
  <dc:creator>Leopoldo Uberto Ribeiro Junior</dc:creator>
  <cp:lastModifiedBy>Wesley  Bernardes De Souza Júnior</cp:lastModifiedBy>
  <cp:revision>11</cp:revision>
  <dcterms:created xsi:type="dcterms:W3CDTF">2022-09-06T13:29:02Z</dcterms:created>
  <dcterms:modified xsi:type="dcterms:W3CDTF">2024-10-10T00:34:17Z</dcterms:modified>
</cp:coreProperties>
</file>